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978218"/>
            <a:ext cx="7415927" cy="40081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When "Convex Optimization" Meets "Network Flow"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864037" y="5356622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intersection of two powerful optimization techniques - convex optimization and network flow - and their applications in various domains.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683787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845498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819424"/>
            <a:ext cx="2323624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Wai-Shing Luk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2237065"/>
            <a:ext cx="1031081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Properties of Quasi-Convex Functions</a:t>
            </a:r>
            <a:endParaRPr lang="en-US" sz="4574" dirty="0"/>
          </a:p>
        </p:txBody>
      </p:sp>
      <p:sp>
        <p:nvSpPr>
          <p:cNvPr id="5" name="Text 3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Convex Sublevel Sets</a:t>
            </a:r>
            <a:endParaRPr lang="en-US" sz="2287" dirty="0"/>
          </a:p>
        </p:txBody>
      </p:sp>
      <p:sp>
        <p:nvSpPr>
          <p:cNvPr id="6" name="Text 4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quasi-convex, there exists a family of convex functions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φt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such that the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-sublevel set of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the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-sublevel set of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φt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Monotonicity</a:t>
            </a:r>
            <a:endParaRPr lang="en-US" sz="2287" dirty="0"/>
          </a:p>
        </p:txBody>
      </p:sp>
      <p:sp>
        <p:nvSpPr>
          <p:cNvPr id="8" name="Text 6"/>
          <p:cNvSpPr/>
          <p:nvPr/>
        </p:nvSpPr>
        <p:spPr>
          <a:xfrm>
            <a:off x="5407462" y="4190167"/>
            <a:ext cx="382893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φt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non-increasing with respect to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fixed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β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meaning the sublevel sets of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are nested.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Fractional Functions</a:t>
            </a:r>
            <a:endParaRPr lang="en-US" sz="2287" dirty="0"/>
          </a:p>
        </p:txBody>
      </p:sp>
      <p:sp>
        <p:nvSpPr>
          <p:cNvPr id="10" name="Text 8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example of a quasi-convex function is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f(β) = p(β)/q(β)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where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convex,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concave,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p(β) ≥ 0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and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q(β) &gt; 0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on the domain of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776538"/>
            <a:ext cx="58090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864037" y="3872865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the intersection of convex optimization and network flow problems. We will delve into the insights and properties that emerge when these two powerful mathematical frameworks converge.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84860" y="617101"/>
            <a:ext cx="7574280" cy="131921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93"/>
              </a:lnSpc>
              <a:buNone/>
            </a:pPr>
            <a:r>
              <a:rPr lang="en-US" sz="4155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Overview of Network Flow Problems</a:t>
            </a:r>
            <a:endParaRPr lang="en-US" sz="4155" dirty="0"/>
          </a:p>
        </p:txBody>
      </p:sp>
      <p:sp>
        <p:nvSpPr>
          <p:cNvPr id="6" name="Shape 3"/>
          <p:cNvSpPr/>
          <p:nvPr/>
        </p:nvSpPr>
        <p:spPr>
          <a:xfrm>
            <a:off x="784860" y="2272665"/>
            <a:ext cx="7574280" cy="1630442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1009055" y="2496860"/>
            <a:ext cx="2638187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7"/>
              </a:lnSpc>
              <a:buNone/>
            </a:pPr>
            <a:r>
              <a:rPr lang="en-US" sz="207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 Solutions</a:t>
            </a:r>
            <a:endParaRPr lang="en-US" sz="2077" dirty="0"/>
          </a:p>
        </p:txBody>
      </p:sp>
      <p:sp>
        <p:nvSpPr>
          <p:cNvPr id="8" name="Text 5"/>
          <p:cNvSpPr/>
          <p:nvPr/>
        </p:nvSpPr>
        <p:spPr>
          <a:xfrm>
            <a:off x="1009055" y="2961203"/>
            <a:ext cx="7125891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flow problems can be solved efficiently and have a wide range of applications.</a:t>
            </a:r>
            <a:endParaRPr lang="en-US" sz="1766" dirty="0"/>
          </a:p>
        </p:txBody>
      </p:sp>
      <p:sp>
        <p:nvSpPr>
          <p:cNvPr id="9" name="Shape 6"/>
          <p:cNvSpPr/>
          <p:nvPr/>
        </p:nvSpPr>
        <p:spPr>
          <a:xfrm>
            <a:off x="784860" y="4127302"/>
            <a:ext cx="7574280" cy="1630442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1009055" y="4351496"/>
            <a:ext cx="2753797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7"/>
              </a:lnSpc>
              <a:buNone/>
            </a:pPr>
            <a:r>
              <a:rPr lang="en-US" sz="207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Additional Constraints</a:t>
            </a:r>
            <a:endParaRPr lang="en-US" sz="2077" dirty="0"/>
          </a:p>
        </p:txBody>
      </p:sp>
      <p:sp>
        <p:nvSpPr>
          <p:cNvPr id="11" name="Text 8"/>
          <p:cNvSpPr/>
          <p:nvPr/>
        </p:nvSpPr>
        <p:spPr>
          <a:xfrm>
            <a:off x="1009055" y="4815840"/>
            <a:ext cx="7125891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Some problems may have other additional constraints that make them impossible to solve with current network flow techniques.</a:t>
            </a:r>
            <a:endParaRPr lang="en-US" sz="1766" dirty="0"/>
          </a:p>
        </p:txBody>
      </p:sp>
      <p:sp>
        <p:nvSpPr>
          <p:cNvPr id="12" name="Shape 9"/>
          <p:cNvSpPr/>
          <p:nvPr/>
        </p:nvSpPr>
        <p:spPr>
          <a:xfrm>
            <a:off x="784860" y="5981938"/>
            <a:ext cx="7574280" cy="1630442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09055" y="6206133"/>
            <a:ext cx="3091458" cy="3298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97"/>
              </a:lnSpc>
              <a:buNone/>
            </a:pPr>
            <a:r>
              <a:rPr lang="en-US" sz="207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Quasi-Convex Objectives</a:t>
            </a:r>
            <a:endParaRPr lang="en-US" sz="2077" dirty="0"/>
          </a:p>
        </p:txBody>
      </p:sp>
      <p:sp>
        <p:nvSpPr>
          <p:cNvPr id="14" name="Text 11"/>
          <p:cNvSpPr/>
          <p:nvPr/>
        </p:nvSpPr>
        <p:spPr>
          <a:xfrm>
            <a:off x="1009055" y="6670477"/>
            <a:ext cx="7125891" cy="71770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25"/>
              </a:lnSpc>
              <a:buNone/>
            </a:pPr>
            <a:r>
              <a:rPr lang="en-US" sz="1766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some problems, the objective function is quasi-convex rather than convex.</a:t>
            </a:r>
            <a:endParaRPr lang="en-US" sz="1766" dirty="0"/>
          </a:p>
        </p:txBody>
      </p:sp>
      <p:pic>
        <p:nvPicPr>
          <p:cNvPr id="15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2335054"/>
            <a:ext cx="7415927" cy="2004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890"/>
              </a:lnSpc>
              <a:buNone/>
            </a:pPr>
            <a:r>
              <a:rPr lang="en-US" sz="6312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Parametric Potential Problems</a:t>
            </a:r>
            <a:endParaRPr lang="en-US" sz="6312" dirty="0"/>
          </a:p>
        </p:txBody>
      </p:sp>
      <p:sp>
        <p:nvSpPr>
          <p:cNvPr id="6" name="Text 3"/>
          <p:cNvSpPr/>
          <p:nvPr/>
        </p:nvSpPr>
        <p:spPr>
          <a:xfrm>
            <a:off x="864037" y="4709398"/>
            <a:ext cx="7415927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Exploring a class of optimization problems where the objective function depends on a parameter. These problems offer insights into network flow and convex optimization techniques.</a:t>
            </a:r>
            <a:endParaRPr lang="en-US" sz="1944" dirty="0"/>
          </a:p>
        </p:txBody>
      </p:sp>
      <p:pic>
        <p:nvPicPr>
          <p:cNvPr id="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4041934"/>
            <a:ext cx="10849213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Parametric Potential Problem Definition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968693" y="5138261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the following optimization problem: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968693" y="5810964"/>
            <a:ext cx="12692896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maximize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$g(β)$,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subject to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$y \leq d(β)$, $A u = y$</a:t>
            </a:r>
            <a:endParaRPr lang="en-US" sz="1944" dirty="0"/>
          </a:p>
        </p:txBody>
      </p:sp>
      <p:sp>
        <p:nvSpPr>
          <p:cNvPr id="8" name="Text 5"/>
          <p:cNvSpPr/>
          <p:nvPr/>
        </p:nvSpPr>
        <p:spPr>
          <a:xfrm>
            <a:off x="968693" y="6483668"/>
            <a:ext cx="12692896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where $g(β)$ and $d(β)$ are concave functions. This type of problem is known as a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parametric potential problem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Similar formulations can be used to define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parametric flow problems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944" dirty="0"/>
          </a:p>
        </p:txBody>
      </p:sp>
      <p:pic>
        <p:nvPicPr>
          <p:cNvPr id="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sp>
        <p:nvSpPr>
          <p:cNvPr id="4" name="Text 2"/>
          <p:cNvSpPr/>
          <p:nvPr/>
        </p:nvSpPr>
        <p:spPr>
          <a:xfrm>
            <a:off x="968693" y="1271230"/>
            <a:ext cx="606813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Network Flow Insights</a:t>
            </a:r>
            <a:endParaRPr lang="en-US" sz="4574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491026"/>
            <a:ext cx="3984069" cy="24623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8693" y="5261967"/>
            <a:ext cx="3411022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Negative Cycle Detection</a:t>
            </a:r>
            <a:endParaRPr lang="en-US" sz="2287" dirty="0"/>
          </a:p>
        </p:txBody>
      </p:sp>
      <p:sp>
        <p:nvSpPr>
          <p:cNvPr id="7" name="Text 4"/>
          <p:cNvSpPr/>
          <p:nvPr/>
        </p:nvSpPr>
        <p:spPr>
          <a:xfrm>
            <a:off x="968693" y="5773222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flow problems can be solved efficiently by detecting negative cycles using Bellman-Ford-like methods.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2491026"/>
            <a:ext cx="3984069" cy="24623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23046" y="5261967"/>
            <a:ext cx="3426976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Negative Cycle Condition</a:t>
            </a:r>
            <a:endParaRPr lang="en-US" sz="2287" dirty="0"/>
          </a:p>
        </p:txBody>
      </p:sp>
      <p:sp>
        <p:nvSpPr>
          <p:cNvPr id="10" name="Text 6"/>
          <p:cNvSpPr/>
          <p:nvPr/>
        </p:nvSpPr>
        <p:spPr>
          <a:xfrm>
            <a:off x="5323046" y="5773222"/>
            <a:ext cx="398406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a negative cycle is found, the sum of the edge weights in that cycle will be less than 0.</a:t>
            </a:r>
            <a:endParaRPr lang="en-US" sz="194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491026"/>
            <a:ext cx="3984188" cy="24623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677400" y="5261967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Feasibility Condition</a:t>
            </a:r>
            <a:endParaRPr lang="en-US" sz="2287" dirty="0"/>
          </a:p>
        </p:txBody>
      </p:sp>
      <p:sp>
        <p:nvSpPr>
          <p:cNvPr id="13" name="Text 8"/>
          <p:cNvSpPr/>
          <p:nvPr/>
        </p:nvSpPr>
        <p:spPr>
          <a:xfrm>
            <a:off x="9677400" y="5773222"/>
            <a:ext cx="3984188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a fixed parameter β, the network flow problem is feasible precisely when there exists no negative cycle.</a:t>
            </a:r>
            <a:endParaRPr lang="en-US" sz="1944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30861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3829407"/>
            <a:ext cx="8002191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Convex Optimization Insights</a:t>
            </a:r>
            <a:endParaRPr lang="en-US" sz="4574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93" y="4925735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68693" y="578977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Bisection Method</a:t>
            </a:r>
            <a:endParaRPr lang="en-US" sz="2287" dirty="0"/>
          </a:p>
        </p:txBody>
      </p:sp>
      <p:sp>
        <p:nvSpPr>
          <p:cNvPr id="8" name="Text 4"/>
          <p:cNvSpPr/>
          <p:nvPr/>
        </p:nvSpPr>
        <p:spPr>
          <a:xfrm>
            <a:off x="968693" y="6301026"/>
            <a:ext cx="6161246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the sub-gradients of the functions are known, the bisection method can be used to efficiently solve the optimization problem.</a:t>
            </a:r>
            <a:endParaRPr lang="en-US" sz="194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223" y="4925735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500223" y="5789771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859"/>
              </a:lnSpc>
              <a:buNone/>
            </a:pPr>
            <a:r>
              <a:rPr lang="en-US" sz="2287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Ellipsoid Method</a:t>
            </a:r>
            <a:endParaRPr lang="en-US" sz="2287" dirty="0"/>
          </a:p>
        </p:txBody>
      </p:sp>
      <p:sp>
        <p:nvSpPr>
          <p:cNvPr id="11" name="Text 6"/>
          <p:cNvSpPr/>
          <p:nvPr/>
        </p:nvSpPr>
        <p:spPr>
          <a:xfrm>
            <a:off x="7500223" y="6301026"/>
            <a:ext cx="6161365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multi-parameter problems, the ellipsoid method can be employed to find the optimal solution.</a:t>
            </a:r>
            <a:endParaRPr lang="en-US" sz="1944" dirty="0"/>
          </a:p>
        </p:txBody>
      </p:sp>
      <p:pic>
        <p:nvPicPr>
          <p:cNvPr id="12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1594723"/>
            <a:ext cx="7415927" cy="145208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718"/>
              </a:lnSpc>
              <a:buNone/>
            </a:pPr>
            <a:r>
              <a:rPr lang="en-US" sz="4574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Quasi-convex Minimization</a:t>
            </a:r>
            <a:endParaRPr lang="en-US" sz="4574" dirty="0"/>
          </a:p>
        </p:txBody>
      </p:sp>
      <p:sp>
        <p:nvSpPr>
          <p:cNvPr id="6" name="Text 3"/>
          <p:cNvSpPr/>
          <p:nvPr/>
        </p:nvSpPr>
        <p:spPr>
          <a:xfrm>
            <a:off x="6350437" y="3417094"/>
            <a:ext cx="7415927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the optimization problem where $f(\beta)$ is quasi-convex and $d(\beta)$ are concave: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6350437" y="4484846"/>
            <a:ext cx="7415927" cy="2150031"/>
          </a:xfrm>
          <a:prstGeom prst="roundRect">
            <a:avLst>
              <a:gd name="adj" fmla="val 172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365677" y="4500086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12493" y="465582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Maximize</a:t>
            </a:r>
            <a:endParaRPr lang="en-US" sz="1944" dirty="0"/>
          </a:p>
        </p:txBody>
      </p:sp>
      <p:sp>
        <p:nvSpPr>
          <p:cNvPr id="10" name="Text 7"/>
          <p:cNvSpPr/>
          <p:nvPr/>
        </p:nvSpPr>
        <p:spPr>
          <a:xfrm>
            <a:off x="10309027" y="4655820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$f(\beta)$</a:t>
            </a:r>
            <a:endParaRPr lang="en-US" sz="1944" dirty="0"/>
          </a:p>
        </p:txBody>
      </p:sp>
      <p:sp>
        <p:nvSpPr>
          <p:cNvPr id="11" name="Shape 8"/>
          <p:cNvSpPr/>
          <p:nvPr/>
        </p:nvSpPr>
        <p:spPr>
          <a:xfrm>
            <a:off x="6365677" y="5206603"/>
            <a:ext cx="7385447" cy="70651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12493" y="536233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Subject to</a:t>
            </a:r>
            <a:endParaRPr lang="en-US" sz="1944" dirty="0"/>
          </a:p>
        </p:txBody>
      </p:sp>
      <p:sp>
        <p:nvSpPr>
          <p:cNvPr id="13" name="Text 10"/>
          <p:cNvSpPr/>
          <p:nvPr/>
        </p:nvSpPr>
        <p:spPr>
          <a:xfrm>
            <a:off x="10309027" y="5362337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$y \leq d(β)$</a:t>
            </a:r>
            <a:endParaRPr lang="en-US" sz="1944" dirty="0"/>
          </a:p>
        </p:txBody>
      </p:sp>
      <p:sp>
        <p:nvSpPr>
          <p:cNvPr id="14" name="Shape 11"/>
          <p:cNvSpPr/>
          <p:nvPr/>
        </p:nvSpPr>
        <p:spPr>
          <a:xfrm>
            <a:off x="6365677" y="5913120"/>
            <a:ext cx="7385447" cy="70651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12493" y="606885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endParaRPr lang="en-US" sz="1944" dirty="0"/>
          </a:p>
        </p:txBody>
      </p:sp>
      <p:sp>
        <p:nvSpPr>
          <p:cNvPr id="16" name="Text 13"/>
          <p:cNvSpPr/>
          <p:nvPr/>
        </p:nvSpPr>
        <p:spPr>
          <a:xfrm>
            <a:off x="10309027" y="6068854"/>
            <a:ext cx="3195280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$A u = y$</a:t>
            </a:r>
            <a:endParaRPr lang="en-US" sz="1944" dirty="0"/>
          </a:p>
        </p:txBody>
      </p:sp>
      <p:pic>
        <p:nvPicPr>
          <p:cNvPr id="17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970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06341" y="3624143"/>
            <a:ext cx="9683948" cy="6988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04"/>
              </a:lnSpc>
              <a:buNone/>
            </a:pPr>
            <a:r>
              <a:rPr lang="en-US" sz="4403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Examples of Quasi-Convex Functions</a:t>
            </a:r>
            <a:endParaRPr lang="en-US" sz="4403" dirty="0"/>
          </a:p>
        </p:txBody>
      </p:sp>
      <p:sp>
        <p:nvSpPr>
          <p:cNvPr id="6" name="Shape 3"/>
          <p:cNvSpPr/>
          <p:nvPr/>
        </p:nvSpPr>
        <p:spPr>
          <a:xfrm>
            <a:off x="1206341" y="4946690"/>
            <a:ext cx="415766" cy="415766"/>
          </a:xfrm>
          <a:prstGeom prst="roundRect">
            <a:avLst>
              <a:gd name="adj" fmla="val 8574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1859637" y="4946690"/>
            <a:ext cx="3908822" cy="349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2"/>
              </a:lnSpc>
              <a:buNone/>
            </a:pPr>
            <a:r>
              <a:rPr lang="en-US" sz="220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Square Root of Absolute Value</a:t>
            </a:r>
            <a:endParaRPr lang="en-US" sz="2201" dirty="0"/>
          </a:p>
        </p:txBody>
      </p:sp>
      <p:sp>
        <p:nvSpPr>
          <p:cNvPr id="8" name="Text 5"/>
          <p:cNvSpPr/>
          <p:nvPr/>
        </p:nvSpPr>
        <p:spPr>
          <a:xfrm>
            <a:off x="1859637" y="5438656"/>
            <a:ext cx="5336858" cy="3801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4"/>
              </a:lnSpc>
              <a:buNone/>
            </a:pPr>
            <a:r>
              <a:rPr lang="en-US" sz="1871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$\sqrt{|y|}$</a:t>
            </a:r>
            <a:pPr indent="0" marL="0">
              <a:lnSpc>
                <a:spcPts val="2994"/>
              </a:lnSpc>
              <a:buNone/>
            </a:pPr>
            <a:r>
              <a:rPr lang="en-US" sz="18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quasi-convex on </a:t>
            </a:r>
            <a:pPr indent="0" marL="0">
              <a:lnSpc>
                <a:spcPts val="2994"/>
              </a:lnSpc>
              <a:buNone/>
            </a:pPr>
            <a:r>
              <a:rPr lang="en-US" sz="1871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$\mathbb{R}$</a:t>
            </a:r>
            <a:pPr indent="0" marL="0">
              <a:lnSpc>
                <a:spcPts val="2994"/>
              </a:lnSpc>
              <a:buNone/>
            </a:pPr>
            <a:r>
              <a:rPr lang="en-US" sz="18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71" dirty="0"/>
          </a:p>
        </p:txBody>
      </p:sp>
      <p:sp>
        <p:nvSpPr>
          <p:cNvPr id="9" name="Shape 6"/>
          <p:cNvSpPr/>
          <p:nvPr/>
        </p:nvSpPr>
        <p:spPr>
          <a:xfrm>
            <a:off x="7434024" y="4946690"/>
            <a:ext cx="415766" cy="415766"/>
          </a:xfrm>
          <a:prstGeom prst="roundRect">
            <a:avLst>
              <a:gd name="adj" fmla="val 8574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8087320" y="4946690"/>
            <a:ext cx="2795826" cy="349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2"/>
              </a:lnSpc>
              <a:buNone/>
            </a:pPr>
            <a:r>
              <a:rPr lang="en-US" sz="220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Logarithm</a:t>
            </a:r>
            <a:endParaRPr lang="en-US" sz="2201" dirty="0"/>
          </a:p>
        </p:txBody>
      </p:sp>
      <p:sp>
        <p:nvSpPr>
          <p:cNvPr id="11" name="Text 8"/>
          <p:cNvSpPr/>
          <p:nvPr/>
        </p:nvSpPr>
        <p:spPr>
          <a:xfrm>
            <a:off x="8087320" y="5438656"/>
            <a:ext cx="5336858" cy="3801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994"/>
              </a:lnSpc>
              <a:buNone/>
            </a:pPr>
            <a:r>
              <a:rPr lang="en-US" sz="1871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$\log(y)$</a:t>
            </a:r>
            <a:pPr indent="0" marL="0">
              <a:lnSpc>
                <a:spcPts val="2994"/>
              </a:lnSpc>
              <a:buNone/>
            </a:pPr>
            <a:r>
              <a:rPr lang="en-US" sz="18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quasi-linear on </a:t>
            </a:r>
            <a:pPr indent="0" marL="0">
              <a:lnSpc>
                <a:spcPts val="2994"/>
              </a:lnSpc>
              <a:buNone/>
            </a:pPr>
            <a:r>
              <a:rPr lang="en-US" sz="1871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$\mathbb{R}_{++}$</a:t>
            </a:r>
            <a:pPr indent="0" marL="0">
              <a:lnSpc>
                <a:spcPts val="2994"/>
              </a:lnSpc>
              <a:buNone/>
            </a:pPr>
            <a:r>
              <a:rPr lang="en-US" sz="18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71" dirty="0"/>
          </a:p>
        </p:txBody>
      </p:sp>
      <p:sp>
        <p:nvSpPr>
          <p:cNvPr id="12" name="Shape 9"/>
          <p:cNvSpPr/>
          <p:nvPr/>
        </p:nvSpPr>
        <p:spPr>
          <a:xfrm>
            <a:off x="1206341" y="6323648"/>
            <a:ext cx="415766" cy="415766"/>
          </a:xfrm>
          <a:prstGeom prst="roundRect">
            <a:avLst>
              <a:gd name="adj" fmla="val 8574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859637" y="6323648"/>
            <a:ext cx="2795826" cy="349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2"/>
              </a:lnSpc>
              <a:buNone/>
            </a:pPr>
            <a:r>
              <a:rPr lang="en-US" sz="220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Function</a:t>
            </a:r>
            <a:endParaRPr lang="en-US" sz="2201" dirty="0"/>
          </a:p>
        </p:txBody>
      </p:sp>
      <p:sp>
        <p:nvSpPr>
          <p:cNvPr id="14" name="Text 11"/>
          <p:cNvSpPr/>
          <p:nvPr/>
        </p:nvSpPr>
        <p:spPr>
          <a:xfrm>
            <a:off x="1859637" y="6815614"/>
            <a:ext cx="5336858" cy="760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4"/>
              </a:lnSpc>
              <a:buNone/>
            </a:pPr>
            <a:r>
              <a:rPr lang="en-US" sz="1871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$f(x, y) = x y$</a:t>
            </a:r>
            <a:pPr indent="0" marL="0">
              <a:lnSpc>
                <a:spcPts val="2994"/>
              </a:lnSpc>
              <a:buNone/>
            </a:pPr>
            <a:r>
              <a:rPr lang="en-US" sz="18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quasi-concave on </a:t>
            </a:r>
            <a:pPr indent="0" marL="0">
              <a:lnSpc>
                <a:spcPts val="2994"/>
              </a:lnSpc>
              <a:buNone/>
            </a:pPr>
            <a:r>
              <a:rPr lang="en-US" sz="1871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$\mathbb{R}_{++}^2$</a:t>
            </a:r>
            <a:pPr indent="0" marL="0">
              <a:lnSpc>
                <a:spcPts val="2994"/>
              </a:lnSpc>
              <a:buNone/>
            </a:pPr>
            <a:r>
              <a:rPr lang="en-US" sz="18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71" dirty="0"/>
          </a:p>
        </p:txBody>
      </p:sp>
      <p:sp>
        <p:nvSpPr>
          <p:cNvPr id="15" name="Shape 12"/>
          <p:cNvSpPr/>
          <p:nvPr/>
        </p:nvSpPr>
        <p:spPr>
          <a:xfrm>
            <a:off x="7434024" y="6323648"/>
            <a:ext cx="415766" cy="415766"/>
          </a:xfrm>
          <a:prstGeom prst="roundRect">
            <a:avLst>
              <a:gd name="adj" fmla="val 8574"/>
            </a:avLst>
          </a:prstGeom>
          <a:solidFill>
            <a:srgbClr val="444752"/>
          </a:solidFill>
          <a:ln/>
        </p:spPr>
      </p:sp>
      <p:sp>
        <p:nvSpPr>
          <p:cNvPr id="16" name="Text 13"/>
          <p:cNvSpPr/>
          <p:nvPr/>
        </p:nvSpPr>
        <p:spPr>
          <a:xfrm>
            <a:off x="8087320" y="6323648"/>
            <a:ext cx="3485317" cy="34944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52"/>
              </a:lnSpc>
              <a:buNone/>
            </a:pPr>
            <a:r>
              <a:rPr lang="en-US" sz="2201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Linear-Fractional Function</a:t>
            </a:r>
            <a:endParaRPr lang="en-US" sz="2201" dirty="0"/>
          </a:p>
        </p:txBody>
      </p:sp>
      <p:sp>
        <p:nvSpPr>
          <p:cNvPr id="17" name="Text 14"/>
          <p:cNvSpPr/>
          <p:nvPr/>
        </p:nvSpPr>
        <p:spPr>
          <a:xfrm>
            <a:off x="8087320" y="6815614"/>
            <a:ext cx="5336858" cy="7603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94"/>
              </a:lnSpc>
              <a:buNone/>
            </a:pPr>
            <a:r>
              <a:rPr lang="en-US" sz="1871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$f(x) = (a^{\mathsf{T}} x + b)/(c^{\mathsf{T}} x + d)$</a:t>
            </a:r>
            <a:pPr indent="0" marL="0">
              <a:lnSpc>
                <a:spcPts val="2994"/>
              </a:lnSpc>
              <a:buNone/>
            </a:pPr>
            <a:r>
              <a:rPr lang="en-US" sz="18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with domain </a:t>
            </a:r>
            <a:pPr indent="0" marL="0">
              <a:lnSpc>
                <a:spcPts val="2994"/>
              </a:lnSpc>
              <a:buNone/>
            </a:pPr>
            <a:r>
              <a:rPr lang="en-US" sz="1871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${x \,|\, c^{\mathsf{T}} x + d &gt; 0 }$</a:t>
            </a:r>
            <a:pPr indent="0" marL="0">
              <a:lnSpc>
                <a:spcPts val="2994"/>
              </a:lnSpc>
              <a:buNone/>
            </a:pPr>
            <a:r>
              <a:rPr lang="en-US" sz="187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1871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2024-08-10T01:34:44Z</dcterms:created>
  <dcterms:modified xsi:type="dcterms:W3CDTF">2024-08-10T01:34:44Z</dcterms:modified>
</cp:coreProperties>
</file>